
<file path=[Content_Types].xml><?xml version="1.0" encoding="utf-8"?>
<Types xmlns="http://schemas.openxmlformats.org/package/2006/content-types">
  <Default ContentType="image/jpeg" Extension="jpg"/>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presentation.main+xml" PartName="/ppt/presentation.xml"/>
  <Override ContentType="application/vnd.openxmlformats-officedocument.presentationml.presProps+xml" PartName="/ppt/presProps2.xml"/>
  <Override ContentType="application/vnd.openxmlformats-officedocument.theme+xml" PartName="/ppt/theme/theme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y="6858000" cx="12192000"/>
  <p:notesSz cx="6858000" cy="9144000"/>
  <p:defaultTextStyle>
    <a:defPPr lvl="0">
      <a:defRPr lang="en-US"/>
    </a:defPPr>
    <a:lvl1pPr defTabSz="457200" eaLnBrk="1" hangingPunct="1" latinLnBrk="0" lvl="0" marL="0" rtl="0" algn="l">
      <a:defRPr kern="1200" sz="1800">
        <a:solidFill>
          <a:schemeClr val="tx1"/>
        </a:solidFill>
        <a:latin typeface="+mn-lt"/>
        <a:ea typeface="+mn-ea"/>
        <a:cs typeface="+mn-cs"/>
      </a:defRPr>
    </a:lvl1pPr>
    <a:lvl2pPr defTabSz="457200" eaLnBrk="1" hangingPunct="1" latinLnBrk="0" lvl="1" marL="457200" rtl="0" algn="l">
      <a:defRPr kern="1200" sz="1800">
        <a:solidFill>
          <a:schemeClr val="tx1"/>
        </a:solidFill>
        <a:latin typeface="+mn-lt"/>
        <a:ea typeface="+mn-ea"/>
        <a:cs typeface="+mn-cs"/>
      </a:defRPr>
    </a:lvl2pPr>
    <a:lvl3pPr defTabSz="457200" eaLnBrk="1" hangingPunct="1" latinLnBrk="0" lvl="2" marL="914400" rtl="0" algn="l">
      <a:defRPr kern="1200" sz="1800">
        <a:solidFill>
          <a:schemeClr val="tx1"/>
        </a:solidFill>
        <a:latin typeface="+mn-lt"/>
        <a:ea typeface="+mn-ea"/>
        <a:cs typeface="+mn-cs"/>
      </a:defRPr>
    </a:lvl3pPr>
    <a:lvl4pPr defTabSz="457200" eaLnBrk="1" hangingPunct="1" latinLnBrk="0" lvl="3" marL="1371600" rtl="0" algn="l">
      <a:defRPr kern="1200" sz="1800">
        <a:solidFill>
          <a:schemeClr val="tx1"/>
        </a:solidFill>
        <a:latin typeface="+mn-lt"/>
        <a:ea typeface="+mn-ea"/>
        <a:cs typeface="+mn-cs"/>
      </a:defRPr>
    </a:lvl4pPr>
    <a:lvl5pPr defTabSz="457200" eaLnBrk="1" hangingPunct="1" latinLnBrk="0" lvl="4" marL="1828800" rtl="0" algn="l">
      <a:defRPr kern="1200" sz="1800">
        <a:solidFill>
          <a:schemeClr val="tx1"/>
        </a:solidFill>
        <a:latin typeface="+mn-lt"/>
        <a:ea typeface="+mn-ea"/>
        <a:cs typeface="+mn-cs"/>
      </a:defRPr>
    </a:lvl5pPr>
    <a:lvl6pPr defTabSz="457200" eaLnBrk="1" hangingPunct="1" latinLnBrk="0" lvl="5" marL="2286000" rtl="0" algn="l">
      <a:defRPr kern="1200" sz="1800">
        <a:solidFill>
          <a:schemeClr val="tx1"/>
        </a:solidFill>
        <a:latin typeface="+mn-lt"/>
        <a:ea typeface="+mn-ea"/>
        <a:cs typeface="+mn-cs"/>
      </a:defRPr>
    </a:lvl6pPr>
    <a:lvl7pPr defTabSz="457200" eaLnBrk="1" hangingPunct="1" latinLnBrk="0" lvl="6" marL="2743200" rtl="0" algn="l">
      <a:defRPr kern="1200" sz="1800">
        <a:solidFill>
          <a:schemeClr val="tx1"/>
        </a:solidFill>
        <a:latin typeface="+mn-lt"/>
        <a:ea typeface="+mn-ea"/>
        <a:cs typeface="+mn-cs"/>
      </a:defRPr>
    </a:lvl7pPr>
    <a:lvl8pPr defTabSz="457200" eaLnBrk="1" hangingPunct="1" latinLnBrk="0" lvl="7" marL="3200400" rtl="0" algn="l">
      <a:defRPr kern="1200" sz="1800">
        <a:solidFill>
          <a:schemeClr val="tx1"/>
        </a:solidFill>
        <a:latin typeface="+mn-lt"/>
        <a:ea typeface="+mn-ea"/>
        <a:cs typeface="+mn-cs"/>
      </a:defRPr>
    </a:lvl8pPr>
    <a:lvl9pPr defTabSz="457200" eaLnBrk="1" hangingPunct="1" latinLnBrk="0" lvl="8" marL="3657600" rtl="0" algn="l">
      <a:defRPr kern="1200" sz="1800">
        <a:solidFill>
          <a:schemeClr val="tx1"/>
        </a:solidFill>
        <a:latin typeface="+mn-lt"/>
        <a:ea typeface="+mn-ea"/>
        <a:cs typeface="+mn-cs"/>
      </a:defRPr>
    </a:lvl9pPr>
  </p:defaultTextStyle>
</p:presentation>
</file>

<file path=ppt/presProps2.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11" Type="http://schemas.openxmlformats.org/officeDocument/2006/relationships/slide" Target="slides/slide8.xml"/><Relationship Id="rId10" Type="http://schemas.openxmlformats.org/officeDocument/2006/relationships/slide" Target="slides/slide7.xml"/><Relationship Id="rId21" Type="http://schemas.openxmlformats.org/officeDocument/2006/relationships/slide" Target="slides/slide18.xml"/><Relationship Id="rId13" Type="http://schemas.openxmlformats.org/officeDocument/2006/relationships/slide" Target="slides/slide10.xml"/><Relationship Id="rId12" Type="http://schemas.openxmlformats.org/officeDocument/2006/relationships/slide" Target="slides/slide9.xml"/><Relationship Id="rId1" Type="http://schemas.openxmlformats.org/officeDocument/2006/relationships/theme" Target="theme/theme1.xml"/><Relationship Id="rId2" Type="http://schemas.openxmlformats.org/officeDocument/2006/relationships/presProps" Target="presProps2.xml"/><Relationship Id="rId3" Type="http://schemas.openxmlformats.org/officeDocument/2006/relationships/slideMaster" Target="slideMasters/slideMaster1.xml"/><Relationship Id="rId4" Type="http://schemas.openxmlformats.org/officeDocument/2006/relationships/slide" Target="slides/slide1.xml"/><Relationship Id="rId9" Type="http://schemas.openxmlformats.org/officeDocument/2006/relationships/slide" Target="slides/slide6.xml"/><Relationship Id="rId15" Type="http://schemas.openxmlformats.org/officeDocument/2006/relationships/slide" Target="slides/slide12.xml"/><Relationship Id="rId14" Type="http://schemas.openxmlformats.org/officeDocument/2006/relationships/slide" Target="slides/slide11.xml"/><Relationship Id="rId17" Type="http://schemas.openxmlformats.org/officeDocument/2006/relationships/slide" Target="slides/slide14.xml"/><Relationship Id="rId16" Type="http://schemas.openxmlformats.org/officeDocument/2006/relationships/slide" Target="slides/slide13.xml"/><Relationship Id="rId5" Type="http://schemas.openxmlformats.org/officeDocument/2006/relationships/slide" Target="slides/slide2.xml"/><Relationship Id="rId19" Type="http://schemas.openxmlformats.org/officeDocument/2006/relationships/slide" Target="slides/slide16.xml"/><Relationship Id="rId6" Type="http://schemas.openxmlformats.org/officeDocument/2006/relationships/slide" Target="slides/slide3.xml"/><Relationship Id="rId18" Type="http://schemas.openxmlformats.org/officeDocument/2006/relationships/slide" Target="slides/slide15.xml"/><Relationship Id="rId7" Type="http://schemas.openxmlformats.org/officeDocument/2006/relationships/slide" Target="slides/slide4.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8/9/2019</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8/9/2019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8/9/2019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8/9/2019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8/9/2019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8/9/2019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8/9/2019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8/9/2019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8/9/2019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8/9/2019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8/9/2019</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67544" y="261258"/>
            <a:ext cx="10149840" cy="4297680"/>
          </a:xfrm>
        </p:spPr>
        <p:txBody>
          <a:bodyPr>
            <a:normAutofit/>
          </a:bodyPr>
          <a:lstStyle/>
          <a:p>
            <a:pPr algn="ctr"/>
            <a:r>
              <a:rPr lang="tr-TR" sz="6600" dirty="0">
                <a:solidFill>
                  <a:schemeClr val="bg1">
                    <a:lumMod val="95000"/>
                    <a:lumOff val="5000"/>
                  </a:schemeClr>
                </a:solidFill>
              </a:rPr>
              <a:t>Yeni başlayanlar İÇİN </a:t>
            </a:r>
            <a:br>
              <a:rPr lang="tr-TR" sz="6600" dirty="0">
                <a:solidFill>
                  <a:schemeClr val="bg1">
                    <a:lumMod val="95000"/>
                    <a:lumOff val="5000"/>
                  </a:schemeClr>
                </a:solidFill>
              </a:rPr>
            </a:br>
            <a:br>
              <a:rPr lang="tr-TR" sz="6600" dirty="0">
                <a:solidFill>
                  <a:schemeClr val="bg1">
                    <a:lumMod val="95000"/>
                    <a:lumOff val="5000"/>
                  </a:schemeClr>
                </a:solidFill>
              </a:rPr>
            </a:br>
            <a:r>
              <a:rPr lang="tr-TR" sz="6600" dirty="0">
                <a:solidFill>
                  <a:schemeClr val="bg1">
                    <a:lumMod val="95000"/>
                    <a:lumOff val="5000"/>
                  </a:schemeClr>
                </a:solidFill>
              </a:rPr>
              <a:t>KISACA ETWINNING NEDİR ?</a:t>
            </a:r>
          </a:p>
        </p:txBody>
      </p:sp>
    </p:spTree>
    <p:extLst>
      <p:ext uri="{BB962C8B-B14F-4D97-AF65-F5344CB8AC3E}">
        <p14:creationId xmlns:p14="http://schemas.microsoft.com/office/powerpoint/2010/main" val="3128038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283834" y="1157176"/>
            <a:ext cx="9192577" cy="1384995"/>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Proje davetini kabul ettiğiniz zaman projeler sekmesine tıklayın ve orada davet edildiğiniz projenin sayfanıza geldiğini göreceksiniz.</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3834" y="3395934"/>
            <a:ext cx="9058275" cy="1743075"/>
          </a:xfrm>
          <a:prstGeom prst="rect">
            <a:avLst/>
          </a:prstGeom>
        </p:spPr>
      </p:pic>
      <p:sp>
        <p:nvSpPr>
          <p:cNvPr id="7" name="Sağ Ok 6"/>
          <p:cNvSpPr/>
          <p:nvPr/>
        </p:nvSpPr>
        <p:spPr>
          <a:xfrm rot="5400000">
            <a:off x="4717733" y="3644998"/>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2">
                    <a:lumMod val="60000"/>
                    <a:lumOff val="40000"/>
                  </a:schemeClr>
                </a:solidFill>
              </a:ln>
              <a:solidFill>
                <a:srgbClr val="0070C0"/>
              </a:solidFill>
            </a:endParaRPr>
          </a:p>
        </p:txBody>
      </p:sp>
    </p:spTree>
    <p:extLst>
      <p:ext uri="{BB962C8B-B14F-4D97-AF65-F5344CB8AC3E}">
        <p14:creationId xmlns:p14="http://schemas.microsoft.com/office/powerpoint/2010/main" val="3478289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40142" y="227587"/>
            <a:ext cx="10289858" cy="1815882"/>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Aktif olan projeler başlığı altında projenizin adı, onun altında da </a:t>
            </a:r>
            <a:r>
              <a:rPr lang="tr-TR" sz="2800" b="1" spc="50" dirty="0" err="1">
                <a:ln w="0"/>
                <a:solidFill>
                  <a:schemeClr val="bg1"/>
                </a:solidFill>
                <a:effectLst>
                  <a:innerShdw blurRad="63500" dist="50800" dir="13500000">
                    <a:srgbClr val="000000">
                      <a:alpha val="50000"/>
                    </a:srgbClr>
                  </a:innerShdw>
                </a:effectLst>
              </a:rPr>
              <a:t>Twinspace</a:t>
            </a:r>
            <a:r>
              <a:rPr lang="tr-TR" sz="2800" b="1" spc="50" dirty="0">
                <a:ln w="0"/>
                <a:solidFill>
                  <a:schemeClr val="bg1"/>
                </a:solidFill>
                <a:effectLst>
                  <a:innerShdw blurRad="63500" dist="50800" dir="13500000">
                    <a:srgbClr val="000000">
                      <a:alpha val="50000"/>
                    </a:srgbClr>
                  </a:innerShdw>
                </a:effectLst>
              </a:rPr>
              <a:t> yana yer </a:t>
            </a:r>
            <a:r>
              <a:rPr lang="tr-TR" sz="2800" b="1" spc="50" dirty="0" err="1">
                <a:ln w="0"/>
                <a:solidFill>
                  <a:schemeClr val="bg1"/>
                </a:solidFill>
                <a:effectLst>
                  <a:innerShdw blurRad="63500" dist="50800" dir="13500000">
                    <a:srgbClr val="000000">
                      <a:alpha val="50000"/>
                    </a:srgbClr>
                  </a:innerShdw>
                </a:effectLst>
              </a:rPr>
              <a:t>görnecektir</a:t>
            </a:r>
            <a:r>
              <a:rPr lang="tr-TR" sz="2800" b="1" spc="50" dirty="0">
                <a:ln w="0"/>
                <a:solidFill>
                  <a:schemeClr val="bg1"/>
                </a:solidFill>
                <a:effectLst>
                  <a:innerShdw blurRad="63500" dist="50800" dir="13500000">
                    <a:srgbClr val="000000">
                      <a:alpha val="50000"/>
                    </a:srgbClr>
                  </a:innerShdw>
                </a:effectLst>
              </a:rPr>
              <a:t>. </a:t>
            </a:r>
            <a:r>
              <a:rPr lang="tr-TR" sz="2800" b="1" spc="50" dirty="0" err="1">
                <a:ln w="0"/>
                <a:solidFill>
                  <a:schemeClr val="bg1"/>
                </a:solidFill>
                <a:effectLst>
                  <a:innerShdw blurRad="63500" dist="50800" dir="13500000">
                    <a:srgbClr val="000000">
                      <a:alpha val="50000"/>
                    </a:srgbClr>
                  </a:innerShdw>
                </a:effectLst>
              </a:rPr>
              <a:t>Twinspace</a:t>
            </a:r>
            <a:r>
              <a:rPr lang="tr-TR" sz="2800" b="1" spc="50" dirty="0">
                <a:ln w="0"/>
                <a:solidFill>
                  <a:schemeClr val="bg1"/>
                </a:solidFill>
                <a:effectLst>
                  <a:innerShdw blurRad="63500" dist="50800" dir="13500000">
                    <a:srgbClr val="000000">
                      <a:alpha val="50000"/>
                    </a:srgbClr>
                  </a:innerShdw>
                </a:effectLst>
              </a:rPr>
              <a:t> e tıklayın ve proje sayfanıza giriş yapın. Unutmayın projesi olmayanlar bu sayfayı asla göremezler.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400" y="2043469"/>
            <a:ext cx="8392070" cy="4721091"/>
          </a:xfrm>
          <a:prstGeom prst="rect">
            <a:avLst/>
          </a:prstGeom>
        </p:spPr>
      </p:pic>
      <p:sp>
        <p:nvSpPr>
          <p:cNvPr id="8" name="Sağ Ok 7"/>
          <p:cNvSpPr/>
          <p:nvPr/>
        </p:nvSpPr>
        <p:spPr>
          <a:xfrm rot="5400000">
            <a:off x="6596132" y="5288266"/>
            <a:ext cx="854391"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2">
                    <a:lumMod val="60000"/>
                    <a:lumOff val="40000"/>
                  </a:schemeClr>
                </a:solidFill>
              </a:ln>
              <a:solidFill>
                <a:srgbClr val="0070C0"/>
              </a:solidFill>
            </a:endParaRPr>
          </a:p>
        </p:txBody>
      </p:sp>
      <p:sp>
        <p:nvSpPr>
          <p:cNvPr id="9" name="Sağ Ok 8"/>
          <p:cNvSpPr/>
          <p:nvPr/>
        </p:nvSpPr>
        <p:spPr>
          <a:xfrm rot="10529009">
            <a:off x="7456578" y="4129201"/>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2">
                    <a:lumMod val="60000"/>
                    <a:lumOff val="40000"/>
                  </a:schemeClr>
                </a:solidFill>
              </a:ln>
              <a:solidFill>
                <a:srgbClr val="0070C0"/>
              </a:solidFill>
            </a:endParaRPr>
          </a:p>
        </p:txBody>
      </p:sp>
    </p:spTree>
    <p:extLst>
      <p:ext uri="{BB962C8B-B14F-4D97-AF65-F5344CB8AC3E}">
        <p14:creationId xmlns:p14="http://schemas.microsoft.com/office/powerpoint/2010/main" val="3894238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40142" y="227587"/>
            <a:ext cx="10289858" cy="2677656"/>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Artık </a:t>
            </a:r>
            <a:r>
              <a:rPr lang="tr-TR" sz="2800" b="1" spc="50" dirty="0" err="1">
                <a:ln w="0"/>
                <a:solidFill>
                  <a:schemeClr val="bg1"/>
                </a:solidFill>
                <a:effectLst>
                  <a:innerShdw blurRad="63500" dist="50800" dir="13500000">
                    <a:srgbClr val="000000">
                      <a:alpha val="50000"/>
                    </a:srgbClr>
                  </a:innerShdw>
                </a:effectLst>
              </a:rPr>
              <a:t>Twinspace</a:t>
            </a:r>
            <a:r>
              <a:rPr lang="tr-TR" sz="2800" b="1" spc="50" dirty="0">
                <a:ln w="0"/>
                <a:solidFill>
                  <a:schemeClr val="bg1"/>
                </a:solidFill>
                <a:effectLst>
                  <a:innerShdw blurRad="63500" dist="50800" dir="13500000">
                    <a:srgbClr val="000000">
                      <a:alpha val="50000"/>
                    </a:srgbClr>
                  </a:innerShdw>
                </a:effectLst>
              </a:rPr>
              <a:t> sayfasında proje kurucunuz sizden hangi etkinlikleri isterse onları yapıp, buraya siz ekleyerek projeyi yürütmeye başlayabilirsiniz. Unutmayın ilk açtığınızda bu sayfa genelde bomboş olur ve proje kurucuları tarafından bu sayfalar oluşturulur. Geri kalanlar için mutlaka </a:t>
            </a:r>
            <a:r>
              <a:rPr lang="tr-TR" sz="2800" b="1" spc="50" dirty="0">
                <a:ln w="0"/>
                <a:solidFill>
                  <a:srgbClr val="FF0000"/>
                </a:solidFill>
                <a:effectLst>
                  <a:innerShdw blurRad="63500" dist="50800" dir="13500000">
                    <a:srgbClr val="000000">
                      <a:alpha val="50000"/>
                    </a:srgbClr>
                  </a:innerShdw>
                </a:effectLst>
              </a:rPr>
              <a:t>etwinningonline.eba.gov.tr</a:t>
            </a:r>
            <a:r>
              <a:rPr lang="tr-TR" sz="2800" b="1" spc="50" dirty="0">
                <a:ln w="0"/>
                <a:solidFill>
                  <a:schemeClr val="bg1"/>
                </a:solidFill>
                <a:effectLst>
                  <a:innerShdw blurRad="63500" dist="50800" dir="13500000">
                    <a:srgbClr val="000000">
                      <a:alpha val="50000"/>
                    </a:srgbClr>
                  </a:innerShdw>
                </a:effectLst>
              </a:rPr>
              <a:t> adresindeki eğitimleri de inceleyin. </a:t>
            </a:r>
          </a:p>
        </p:txBody>
      </p:sp>
      <p:pic>
        <p:nvPicPr>
          <p:cNvPr id="4" name="Resim 3">
            <a:extLst>
              <a:ext uri="{FF2B5EF4-FFF2-40B4-BE49-F238E27FC236}">
                <a16:creationId xmlns:a16="http://schemas.microsoft.com/office/drawing/2014/main" id="{4C7CBC60-4BC7-437E-9A28-63699C7FFE3A}"/>
              </a:ext>
            </a:extLst>
          </p:cNvPr>
          <p:cNvPicPr>
            <a:picLocks noChangeAspect="1"/>
          </p:cNvPicPr>
          <p:nvPr/>
        </p:nvPicPr>
        <p:blipFill>
          <a:blip r:embed="rId2"/>
          <a:stretch>
            <a:fillRect/>
          </a:stretch>
        </p:blipFill>
        <p:spPr>
          <a:xfrm>
            <a:off x="3148908" y="2859523"/>
            <a:ext cx="4965332" cy="3881601"/>
          </a:xfrm>
          <a:prstGeom prst="rect">
            <a:avLst/>
          </a:prstGeom>
        </p:spPr>
      </p:pic>
    </p:spTree>
    <p:extLst>
      <p:ext uri="{BB962C8B-B14F-4D97-AF65-F5344CB8AC3E}">
        <p14:creationId xmlns:p14="http://schemas.microsoft.com/office/powerpoint/2010/main" val="4153326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53205" y="110021"/>
            <a:ext cx="10289858" cy="6555641"/>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Peki hangi projelere üye olmalıyım derseniz, Branşınıza uygun veya öğrencilerinize hangi davranışı kazandırmak istiyorsanız ona uygun olarak projelere başlayın. Projeler her konuda yapılabilir, önemli olan amaçlar öğrencileriniz için uygun mudur? Buna karar verecek olan sizsiniz. Facebook grubunda proje paylaşımları pek yapılmaz, tüm projeler </a:t>
            </a:r>
            <a:r>
              <a:rPr lang="tr-TR" sz="2800" b="1" spc="50" dirty="0" err="1">
                <a:ln w="0"/>
                <a:solidFill>
                  <a:schemeClr val="bg1"/>
                </a:solidFill>
                <a:effectLst>
                  <a:innerShdw blurRad="63500" dist="50800" dir="13500000">
                    <a:srgbClr val="000000">
                      <a:alpha val="50000"/>
                    </a:srgbClr>
                  </a:innerShdw>
                </a:effectLst>
              </a:rPr>
              <a:t>Twinspace</a:t>
            </a:r>
            <a:r>
              <a:rPr lang="tr-TR" sz="2800" b="1" spc="50" dirty="0">
                <a:ln w="0"/>
                <a:solidFill>
                  <a:schemeClr val="bg1"/>
                </a:solidFill>
                <a:effectLst>
                  <a:innerShdw blurRad="63500" dist="50800" dir="13500000">
                    <a:srgbClr val="000000">
                      <a:alpha val="50000"/>
                    </a:srgbClr>
                  </a:innerShdw>
                </a:effectLst>
              </a:rPr>
              <a:t> üzerinde yürütülür bu sebeple sizler yapılan projelerin minik kısımlarını görüyorsunuz. Tamamını görebilmek için bir projeye dahil olmalısınız. Dilerseniz kendi projenizi de yazıp yürütebilirsiniz, ancak çok iyi yönetmeniz ve nasıl yapılacağını bilmeniz de önemlidir, bu sebeple önce ortak olun dedim. Şimdi yapılabilecek olan etwinningonline.eba.gov.tr adresindeki eğitimleri öğrenmek ve eylül ayında proje ortağı arayanları takip etmektir. Geri kalan bilgileri zaman içerisinde çok rahat öğrenebilirsiniz merak etmeyin. </a:t>
            </a:r>
          </a:p>
        </p:txBody>
      </p:sp>
    </p:spTree>
    <p:extLst>
      <p:ext uri="{BB962C8B-B14F-4D97-AF65-F5344CB8AC3E}">
        <p14:creationId xmlns:p14="http://schemas.microsoft.com/office/powerpoint/2010/main" val="1085798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53205" y="110021"/>
            <a:ext cx="10289858" cy="523220"/>
          </a:xfrm>
          <a:prstGeom prst="rect">
            <a:avLst/>
          </a:prstGeom>
        </p:spPr>
        <p:txBody>
          <a:bodyPr wrap="square">
            <a:spAutoFit/>
          </a:bodyPr>
          <a:lstStyle/>
          <a:p>
            <a:pPr algn="ctr"/>
            <a:r>
              <a:rPr lang="tr-TR" sz="2800" b="1" spc="50" dirty="0">
                <a:ln w="0"/>
                <a:solidFill>
                  <a:schemeClr val="bg1"/>
                </a:solidFill>
                <a:effectLst>
                  <a:innerShdw blurRad="63500" dist="50800" dir="13500000">
                    <a:srgbClr val="000000">
                      <a:alpha val="50000"/>
                    </a:srgbClr>
                  </a:innerShdw>
                </a:effectLst>
              </a:rPr>
              <a:t>AKLINIZDA OLUŞABİLECEK BAZI SORULARA CEVAPLAR</a:t>
            </a:r>
          </a:p>
        </p:txBody>
      </p:sp>
      <p:sp>
        <p:nvSpPr>
          <p:cNvPr id="3" name="Dikdörtgen 2">
            <a:extLst>
              <a:ext uri="{FF2B5EF4-FFF2-40B4-BE49-F238E27FC236}">
                <a16:creationId xmlns:a16="http://schemas.microsoft.com/office/drawing/2014/main" id="{891299EB-4229-4707-AC1E-AAA097C43CA2}"/>
              </a:ext>
            </a:extLst>
          </p:cNvPr>
          <p:cNvSpPr/>
          <p:nvPr/>
        </p:nvSpPr>
        <p:spPr>
          <a:xfrm>
            <a:off x="951071" y="885032"/>
            <a:ext cx="10289858" cy="5262979"/>
          </a:xfrm>
          <a:prstGeom prst="rect">
            <a:avLst/>
          </a:prstGeom>
        </p:spPr>
        <p:txBody>
          <a:bodyPr wrap="square">
            <a:spAutoFit/>
          </a:bodyPr>
          <a:lstStyle/>
          <a:p>
            <a:pPr marL="514350" indent="-514350">
              <a:buFont typeface="Arial" panose="020B0604020202020204" pitchFamily="34" charset="0"/>
              <a:buChar char="•"/>
            </a:pPr>
            <a:r>
              <a:rPr lang="tr-TR" sz="2400" b="1" spc="50" dirty="0" err="1">
                <a:ln w="0"/>
                <a:solidFill>
                  <a:schemeClr val="bg1"/>
                </a:solidFill>
                <a:effectLst>
                  <a:innerShdw blurRad="63500" dist="50800" dir="13500000">
                    <a:srgbClr val="000000">
                      <a:alpha val="50000"/>
                    </a:srgbClr>
                  </a:innerShdw>
                </a:effectLst>
              </a:rPr>
              <a:t>eTwinning</a:t>
            </a:r>
            <a:r>
              <a:rPr lang="tr-TR" sz="2400" b="1" spc="50" dirty="0">
                <a:ln w="0"/>
                <a:solidFill>
                  <a:schemeClr val="bg1"/>
                </a:solidFill>
                <a:effectLst>
                  <a:innerShdw blurRad="63500" dist="50800" dir="13500000">
                    <a:srgbClr val="000000">
                      <a:alpha val="50000"/>
                    </a:srgbClr>
                  </a:innerShdw>
                </a:effectLst>
              </a:rPr>
              <a:t> projelerinde bütçe yoktur. Projelerde pek bütçe ihtiyacı da yoktur. Eğer bütçe lazım olursa bunu kendiniz sponsor veya okul idaresi tarafından temin etmeniz gerekir.</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Kendi alanınızla ilgili projeler yapmak artıdır, ancak alan dışı da ilgi duyduğunuz konularda ders müfredatınıza uygun gördüğünüz projelere de dahil olabilir ve yapabilirsiniz. </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Öğrenci velilerinden mutlaka izin belgesi alınız. Belge örnekleri </a:t>
            </a:r>
            <a:r>
              <a:rPr lang="tr-TR" sz="2400" b="1" spc="50" dirty="0" err="1">
                <a:ln w="0"/>
                <a:solidFill>
                  <a:schemeClr val="bg1"/>
                </a:solidFill>
                <a:effectLst>
                  <a:innerShdw blurRad="63500" dist="50800" dir="13500000">
                    <a:srgbClr val="000000">
                      <a:alpha val="50000"/>
                    </a:srgbClr>
                  </a:innerShdw>
                </a:effectLst>
              </a:rPr>
              <a:t>eTwinning</a:t>
            </a:r>
            <a:r>
              <a:rPr lang="tr-TR" sz="2400" b="1" spc="50" dirty="0">
                <a:ln w="0"/>
                <a:solidFill>
                  <a:schemeClr val="bg1"/>
                </a:solidFill>
                <a:effectLst>
                  <a:innerShdw blurRad="63500" dist="50800" dir="13500000">
                    <a:srgbClr val="000000">
                      <a:alpha val="50000"/>
                    </a:srgbClr>
                  </a:innerShdw>
                </a:effectLst>
              </a:rPr>
              <a:t> Türkiye Facebook grubunda dosyalar bölümünde bulabilirsiniz.</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Kendinizi geliştirmek için etwinningonline.eba.gov.tr adresinden eğitimler alabilirsiniz.</a:t>
            </a:r>
          </a:p>
          <a:p>
            <a:pPr marL="514350" indent="-514350">
              <a:buFont typeface="Arial" panose="020B0604020202020204" pitchFamily="34" charset="0"/>
              <a:buChar char="•"/>
            </a:pPr>
            <a:r>
              <a:rPr lang="tr-TR" sz="2400" b="1" spc="50" dirty="0" err="1">
                <a:ln w="0"/>
                <a:solidFill>
                  <a:schemeClr val="bg1"/>
                </a:solidFill>
                <a:effectLst>
                  <a:innerShdw blurRad="63500" dist="50800" dir="13500000">
                    <a:srgbClr val="000000">
                      <a:alpha val="50000"/>
                    </a:srgbClr>
                  </a:innerShdw>
                </a:effectLst>
              </a:rPr>
              <a:t>eTwinning</a:t>
            </a:r>
            <a:r>
              <a:rPr lang="tr-TR" sz="2400" b="1" spc="50" dirty="0">
                <a:ln w="0"/>
                <a:solidFill>
                  <a:schemeClr val="bg1"/>
                </a:solidFill>
                <a:effectLst>
                  <a:innerShdw blurRad="63500" dist="50800" dir="13500000">
                    <a:srgbClr val="000000">
                      <a:alpha val="50000"/>
                    </a:srgbClr>
                  </a:innerShdw>
                </a:effectLst>
              </a:rPr>
              <a:t> Projeleri Millî Eğitimi Bakanlığı Yenilik ve Eğitim Teknolojileri  Genel Müdürlüğü bünyesinde bulunan Ulusal Destek Servisi tarafından koordine edilmektedir. </a:t>
            </a:r>
          </a:p>
        </p:txBody>
      </p:sp>
    </p:spTree>
    <p:extLst>
      <p:ext uri="{BB962C8B-B14F-4D97-AF65-F5344CB8AC3E}">
        <p14:creationId xmlns:p14="http://schemas.microsoft.com/office/powerpoint/2010/main" val="1671423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53205" y="110021"/>
            <a:ext cx="10289858" cy="523220"/>
          </a:xfrm>
          <a:prstGeom prst="rect">
            <a:avLst/>
          </a:prstGeom>
        </p:spPr>
        <p:txBody>
          <a:bodyPr wrap="square">
            <a:spAutoFit/>
          </a:bodyPr>
          <a:lstStyle/>
          <a:p>
            <a:pPr algn="ctr"/>
            <a:r>
              <a:rPr lang="tr-TR" sz="2800" b="1" spc="50" dirty="0">
                <a:ln w="0"/>
                <a:solidFill>
                  <a:schemeClr val="bg1"/>
                </a:solidFill>
                <a:effectLst>
                  <a:innerShdw blurRad="63500" dist="50800" dir="13500000">
                    <a:srgbClr val="000000">
                      <a:alpha val="50000"/>
                    </a:srgbClr>
                  </a:innerShdw>
                </a:effectLst>
              </a:rPr>
              <a:t>AKLINIZDA OLUŞABİLECEK BAZI SORULARA CEVAPLAR</a:t>
            </a:r>
          </a:p>
        </p:txBody>
      </p:sp>
      <p:sp>
        <p:nvSpPr>
          <p:cNvPr id="3" name="Dikdörtgen 2">
            <a:extLst>
              <a:ext uri="{FF2B5EF4-FFF2-40B4-BE49-F238E27FC236}">
                <a16:creationId xmlns:a16="http://schemas.microsoft.com/office/drawing/2014/main" id="{891299EB-4229-4707-AC1E-AAA097C43CA2}"/>
              </a:ext>
            </a:extLst>
          </p:cNvPr>
          <p:cNvSpPr/>
          <p:nvPr/>
        </p:nvSpPr>
        <p:spPr>
          <a:xfrm>
            <a:off x="332763" y="633241"/>
            <a:ext cx="11110300" cy="5509200"/>
          </a:xfrm>
          <a:prstGeom prst="rect">
            <a:avLst/>
          </a:prstGeom>
        </p:spPr>
        <p:txBody>
          <a:bodyPr wrap="square">
            <a:spAutoFit/>
          </a:bodyPr>
          <a:lstStyle/>
          <a:p>
            <a:pPr marL="514350" indent="-514350">
              <a:buFont typeface="Arial" panose="020B0604020202020204" pitchFamily="34" charset="0"/>
              <a:buChar char="•"/>
            </a:pPr>
            <a:r>
              <a:rPr lang="tr-TR" sz="2200" b="1" spc="50" dirty="0" err="1">
                <a:ln w="0"/>
                <a:solidFill>
                  <a:schemeClr val="bg1"/>
                </a:solidFill>
                <a:effectLst>
                  <a:innerShdw blurRad="63500" dist="50800" dir="13500000">
                    <a:srgbClr val="000000">
                      <a:alpha val="50000"/>
                    </a:srgbClr>
                  </a:innerShdw>
                </a:effectLst>
              </a:rPr>
              <a:t>eTwinning</a:t>
            </a:r>
            <a:r>
              <a:rPr lang="tr-TR" sz="2200" b="1" spc="50" dirty="0">
                <a:ln w="0"/>
                <a:solidFill>
                  <a:schemeClr val="bg1"/>
                </a:solidFill>
                <a:effectLst>
                  <a:innerShdw blurRad="63500" dist="50800" dir="13500000">
                    <a:srgbClr val="000000">
                      <a:alpha val="50000"/>
                    </a:srgbClr>
                  </a:innerShdw>
                </a:effectLst>
              </a:rPr>
              <a:t> Projelerine başlamak için herhangi bir yerden izin almanıza gerek yoktur. Ulusal destek servisi tarafından onaylanmış projelere dahil olduğunuz anda başlayabilirsiniz.</a:t>
            </a:r>
          </a:p>
          <a:p>
            <a:pPr marL="514350" indent="-514350">
              <a:buFont typeface="Arial" panose="020B0604020202020204" pitchFamily="34" charset="0"/>
              <a:buChar char="•"/>
            </a:pPr>
            <a:r>
              <a:rPr lang="tr-TR" sz="2200" b="1" spc="50" dirty="0">
                <a:ln w="0"/>
                <a:solidFill>
                  <a:schemeClr val="bg1"/>
                </a:solidFill>
                <a:effectLst>
                  <a:innerShdw blurRad="63500" dist="50800" dir="13500000">
                    <a:srgbClr val="000000">
                      <a:alpha val="50000"/>
                    </a:srgbClr>
                  </a:innerShdw>
                </a:effectLst>
              </a:rPr>
              <a:t>Sadece Türkiye’den ortaklarla yapılan projelere Ulusal Projeler denir. Eğer projenizde en az 1 tane yabancı ortak varsa bu durumda Uluslararası Proje diye adlandırılır</a:t>
            </a:r>
          </a:p>
          <a:p>
            <a:pPr marL="514350" indent="-514350">
              <a:buFont typeface="Arial" panose="020B0604020202020204" pitchFamily="34" charset="0"/>
              <a:buChar char="•"/>
            </a:pPr>
            <a:r>
              <a:rPr lang="tr-TR" sz="2200" b="1" spc="50" dirty="0">
                <a:ln w="0"/>
                <a:solidFill>
                  <a:schemeClr val="bg1"/>
                </a:solidFill>
                <a:effectLst>
                  <a:innerShdw blurRad="63500" dist="50800" dir="13500000">
                    <a:srgbClr val="000000">
                      <a:alpha val="50000"/>
                    </a:srgbClr>
                  </a:innerShdw>
                </a:effectLst>
              </a:rPr>
              <a:t>Proje bitiminde en geç 30 Haziran tarihi baz alınarak Projenin tüm çalışmaları tamamlanır. Eylül ayı başında ise Kalite etiketleri açıklanır. İlk olarak Ulusal kalite etiketleri belirlenir. Avrupa Kalite etiketi almak için ekstra bir rapora gerek yoktur. Bunun için Projenizde bulunan yabancı  ortaklarınızdan birinin kendi ülkesinde Ulusal kalite etiketi alması ile projenizin ( UDS tarafından Avrupa Kalite etiketine önerilmesi halinde) Brüksel’deki Merkezi Destek Servisi (CSS) tarafından değerlendirilir ve uygun bulunursa Avrupa Kalite etiketi ile ödüllendirilir. Bu durumda o projede tüm Ulusal kalite etiketi alan ortaklar otomatik olarak Avrupa Kalite Etiketi alır.  </a:t>
            </a:r>
          </a:p>
          <a:p>
            <a:pPr marL="514350" indent="-514350">
              <a:buFont typeface="Arial" panose="020B0604020202020204" pitchFamily="34" charset="0"/>
              <a:buChar char="•"/>
            </a:pPr>
            <a:r>
              <a:rPr lang="tr-TR" sz="2200" b="1" spc="50" dirty="0">
                <a:ln w="0"/>
                <a:solidFill>
                  <a:schemeClr val="bg1"/>
                </a:solidFill>
                <a:effectLst>
                  <a:innerShdw blurRad="63500" dist="50800" dir="13500000">
                    <a:srgbClr val="000000">
                      <a:alpha val="50000"/>
                    </a:srgbClr>
                  </a:innerShdw>
                </a:effectLst>
              </a:rPr>
              <a:t>Kalite etiketi değerlendirme sürecinde projeleriniz belirli kriterler üzerinden puanlandırılır.</a:t>
            </a:r>
          </a:p>
        </p:txBody>
      </p:sp>
    </p:spTree>
    <p:extLst>
      <p:ext uri="{BB962C8B-B14F-4D97-AF65-F5344CB8AC3E}">
        <p14:creationId xmlns:p14="http://schemas.microsoft.com/office/powerpoint/2010/main" val="3281590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53205" y="110021"/>
            <a:ext cx="10289858" cy="523220"/>
          </a:xfrm>
          <a:prstGeom prst="rect">
            <a:avLst/>
          </a:prstGeom>
        </p:spPr>
        <p:txBody>
          <a:bodyPr wrap="square">
            <a:spAutoFit/>
          </a:bodyPr>
          <a:lstStyle/>
          <a:p>
            <a:pPr algn="ctr"/>
            <a:r>
              <a:rPr lang="tr-TR" sz="2800" b="1" spc="50" dirty="0">
                <a:ln w="0"/>
                <a:solidFill>
                  <a:schemeClr val="bg1"/>
                </a:solidFill>
                <a:effectLst>
                  <a:innerShdw blurRad="63500" dist="50800" dir="13500000">
                    <a:srgbClr val="000000">
                      <a:alpha val="50000"/>
                    </a:srgbClr>
                  </a:innerShdw>
                </a:effectLst>
              </a:rPr>
              <a:t>AKLINIZDA OLUŞABİLECEK BAZI SORULARA CEVAPLAR</a:t>
            </a:r>
          </a:p>
        </p:txBody>
      </p:sp>
      <p:sp>
        <p:nvSpPr>
          <p:cNvPr id="3" name="Dikdörtgen 2">
            <a:extLst>
              <a:ext uri="{FF2B5EF4-FFF2-40B4-BE49-F238E27FC236}">
                <a16:creationId xmlns:a16="http://schemas.microsoft.com/office/drawing/2014/main" id="{891299EB-4229-4707-AC1E-AAA097C43CA2}"/>
              </a:ext>
            </a:extLst>
          </p:cNvPr>
          <p:cNvSpPr/>
          <p:nvPr/>
        </p:nvSpPr>
        <p:spPr>
          <a:xfrm>
            <a:off x="951071" y="885032"/>
            <a:ext cx="10289858" cy="5632311"/>
          </a:xfrm>
          <a:prstGeom prst="rect">
            <a:avLst/>
          </a:prstGeom>
        </p:spPr>
        <p:txBody>
          <a:bodyPr wrap="square">
            <a:spAutoFit/>
          </a:bodyPr>
          <a:lstStyle/>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Her yıl Aralık ayında düzenlenen </a:t>
            </a:r>
            <a:r>
              <a:rPr lang="tr-TR" sz="2400" b="1" spc="50" dirty="0" err="1">
                <a:ln w="0"/>
                <a:solidFill>
                  <a:schemeClr val="bg1"/>
                </a:solidFill>
                <a:effectLst>
                  <a:innerShdw blurRad="63500" dist="50800" dir="13500000">
                    <a:srgbClr val="000000">
                      <a:alpha val="50000"/>
                    </a:srgbClr>
                  </a:innerShdw>
                </a:effectLst>
              </a:rPr>
              <a:t>eTwinning</a:t>
            </a:r>
            <a:r>
              <a:rPr lang="tr-TR" sz="2400" b="1" spc="50" dirty="0">
                <a:ln w="0"/>
                <a:solidFill>
                  <a:schemeClr val="bg1"/>
                </a:solidFill>
                <a:effectLst>
                  <a:innerShdw blurRad="63500" dist="50800" dir="13500000">
                    <a:srgbClr val="000000">
                      <a:alpha val="50000"/>
                    </a:srgbClr>
                  </a:innerShdw>
                </a:effectLst>
              </a:rPr>
              <a:t> Ulusal Konferansına ise Avrupa kalite etiketi alan projeler arasından en yüksek puandan en düşük puana göre sıralama yapılarak ortalama 250-300 kişi (bütçe durumuna göre değişebilir) davet edilir. </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Projelerde mümkün olduğunca öğrenci yüzleri görünmemelidir. Bunun için öğrencileri sırt veya baş üzerinden çekerek veya yüzlerini çektiğiniz öğrencilerin yüzlerini bulanıklaştırarak, çıkartma vs. ekleyerek paylaşabilirsiniz. Videolar için ise Youtube üzerinde yüz bulanıklaştırma yöntemini uygulayabilirsiniz.</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Web 2 araçlarının tamamını veya her etkinlikte kullanmak zorundayız mantığı yanlıştır. Amaç ve davranışlarınıza uygun ise kullanınız.</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Projeler yazılırken zaten etkinlikler belirlenmektedir. Proje etkinlikleri haricinde de daha fazla etkinlik yapalım, en çok biz yapalım gibi düşünceler ve eylemler projeyi amacından saptırabilir ve kalite etiketinin kaybedilmesine sebep olabilir.</a:t>
            </a:r>
          </a:p>
        </p:txBody>
      </p:sp>
    </p:spTree>
    <p:extLst>
      <p:ext uri="{BB962C8B-B14F-4D97-AF65-F5344CB8AC3E}">
        <p14:creationId xmlns:p14="http://schemas.microsoft.com/office/powerpoint/2010/main" val="2115296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53205" y="110021"/>
            <a:ext cx="10289858" cy="523220"/>
          </a:xfrm>
          <a:prstGeom prst="rect">
            <a:avLst/>
          </a:prstGeom>
        </p:spPr>
        <p:txBody>
          <a:bodyPr wrap="square">
            <a:spAutoFit/>
          </a:bodyPr>
          <a:lstStyle/>
          <a:p>
            <a:pPr algn="ctr"/>
            <a:r>
              <a:rPr lang="tr-TR" sz="2800" b="1" spc="50" dirty="0">
                <a:ln w="0"/>
                <a:solidFill>
                  <a:schemeClr val="bg1"/>
                </a:solidFill>
                <a:effectLst>
                  <a:innerShdw blurRad="63500" dist="50800" dir="13500000">
                    <a:srgbClr val="000000">
                      <a:alpha val="50000"/>
                    </a:srgbClr>
                  </a:innerShdw>
                </a:effectLst>
              </a:rPr>
              <a:t>AKLINIZDA OLUŞABİLECEK BAZI SORULARA CEVAPLAR</a:t>
            </a:r>
          </a:p>
        </p:txBody>
      </p:sp>
      <p:sp>
        <p:nvSpPr>
          <p:cNvPr id="3" name="Dikdörtgen 2">
            <a:extLst>
              <a:ext uri="{FF2B5EF4-FFF2-40B4-BE49-F238E27FC236}">
                <a16:creationId xmlns:a16="http://schemas.microsoft.com/office/drawing/2014/main" id="{891299EB-4229-4707-AC1E-AAA097C43CA2}"/>
              </a:ext>
            </a:extLst>
          </p:cNvPr>
          <p:cNvSpPr/>
          <p:nvPr/>
        </p:nvSpPr>
        <p:spPr>
          <a:xfrm>
            <a:off x="951071" y="885032"/>
            <a:ext cx="10289858" cy="6001643"/>
          </a:xfrm>
          <a:prstGeom prst="rect">
            <a:avLst/>
          </a:prstGeom>
        </p:spPr>
        <p:txBody>
          <a:bodyPr wrap="square">
            <a:spAutoFit/>
          </a:bodyPr>
          <a:lstStyle/>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Bunun yerine projenizin amaç ve davranışlarına uygun ve yeterli düzeyde etkinlik yapılmalı, proje ortakları ve öğrenciler bıktırılmayıp, amaç ve davranışlar proje süresince doğru etkinliklerle verilmelidir.</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Çok projeye ortak olmak bir artı değildir. Doğru projede doğru ortaklarla bulunmak bir artıdır. </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Projede çok ortak olması da bir artı değildir. </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Bir Avrupa projesinde örneğin 70 Türk ortak ve 5 Avrupalı ortak olması bir eksidir denilebilir. Projenin sağlıklı yürümesi ve yabancı ortakların gözünün korkmaması için mümkün olduğunca eşit sayı olmasına dikkat edilmelidir.</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Projede çalışmayan ortaklar Proje kurucusu tarafından önce portal üstünden mesaj gönderilerek ikaz edilir, ikaza rağmen durumda bir değişiklik olmazsa çıkarılabilir. Etkinliklerin zamanında gerçekleştirilip, zamanında yüklenmesi çalışmanın ortak yürümesi adına önemlidir.</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Kalite etiketine müracaat ettikten sonra </a:t>
            </a:r>
            <a:r>
              <a:rPr lang="tr-TR" sz="2400" b="1" spc="50" dirty="0" err="1">
                <a:ln w="0"/>
                <a:solidFill>
                  <a:schemeClr val="bg1"/>
                </a:solidFill>
                <a:effectLst>
                  <a:innerShdw blurRad="63500" dist="50800" dir="13500000">
                    <a:srgbClr val="000000">
                      <a:alpha val="50000"/>
                    </a:srgbClr>
                  </a:innerShdw>
                </a:effectLst>
              </a:rPr>
              <a:t>twinspace</a:t>
            </a:r>
            <a:r>
              <a:rPr lang="tr-TR" sz="2400" b="1" spc="50" dirty="0">
                <a:ln w="0"/>
                <a:solidFill>
                  <a:schemeClr val="bg1"/>
                </a:solidFill>
                <a:effectLst>
                  <a:innerShdw blurRad="63500" dist="50800" dir="13500000">
                    <a:srgbClr val="000000">
                      <a:alpha val="50000"/>
                    </a:srgbClr>
                  </a:innerShdw>
                </a:effectLst>
              </a:rPr>
              <a:t> üzerinde ekleme çıkarma yapmayınız. </a:t>
            </a:r>
          </a:p>
        </p:txBody>
      </p:sp>
    </p:spTree>
    <p:extLst>
      <p:ext uri="{BB962C8B-B14F-4D97-AF65-F5344CB8AC3E}">
        <p14:creationId xmlns:p14="http://schemas.microsoft.com/office/powerpoint/2010/main" val="9086622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153205" y="110021"/>
            <a:ext cx="10289858" cy="523220"/>
          </a:xfrm>
          <a:prstGeom prst="rect">
            <a:avLst/>
          </a:prstGeom>
        </p:spPr>
        <p:txBody>
          <a:bodyPr wrap="square">
            <a:spAutoFit/>
          </a:bodyPr>
          <a:lstStyle/>
          <a:p>
            <a:pPr algn="ctr"/>
            <a:r>
              <a:rPr lang="tr-TR" sz="2800" b="1" spc="50" dirty="0">
                <a:ln w="0"/>
                <a:solidFill>
                  <a:schemeClr val="bg1"/>
                </a:solidFill>
                <a:effectLst>
                  <a:innerShdw blurRad="63500" dist="50800" dir="13500000">
                    <a:srgbClr val="000000">
                      <a:alpha val="50000"/>
                    </a:srgbClr>
                  </a:innerShdw>
                </a:effectLst>
              </a:rPr>
              <a:t>AKLINIZDA OLUŞABİLECEK BAZI SORULARA CEVAPLAR</a:t>
            </a:r>
          </a:p>
        </p:txBody>
      </p:sp>
      <p:sp>
        <p:nvSpPr>
          <p:cNvPr id="3" name="Dikdörtgen 2">
            <a:extLst>
              <a:ext uri="{FF2B5EF4-FFF2-40B4-BE49-F238E27FC236}">
                <a16:creationId xmlns:a16="http://schemas.microsoft.com/office/drawing/2014/main" id="{891299EB-4229-4707-AC1E-AAA097C43CA2}"/>
              </a:ext>
            </a:extLst>
          </p:cNvPr>
          <p:cNvSpPr/>
          <p:nvPr/>
        </p:nvSpPr>
        <p:spPr>
          <a:xfrm>
            <a:off x="951071" y="885032"/>
            <a:ext cx="10289858" cy="5262979"/>
          </a:xfrm>
          <a:prstGeom prst="rect">
            <a:avLst/>
          </a:prstGeom>
        </p:spPr>
        <p:txBody>
          <a:bodyPr wrap="square">
            <a:spAutoFit/>
          </a:bodyPr>
          <a:lstStyle/>
          <a:p>
            <a:pPr marL="514350" indent="-514350">
              <a:buFont typeface="Arial" panose="020B0604020202020204" pitchFamily="34" charset="0"/>
              <a:buChar char="•"/>
            </a:pPr>
            <a:r>
              <a:rPr lang="tr-TR" sz="2400" b="1" spc="50" dirty="0" err="1">
                <a:ln w="0"/>
                <a:solidFill>
                  <a:schemeClr val="bg1"/>
                </a:solidFill>
                <a:effectLst>
                  <a:innerShdw blurRad="63500" dist="50800" dir="13500000">
                    <a:srgbClr val="000000">
                      <a:alpha val="50000"/>
                    </a:srgbClr>
                  </a:innerShdw>
                </a:effectLst>
              </a:rPr>
              <a:t>Twinspace</a:t>
            </a:r>
            <a:r>
              <a:rPr lang="tr-TR" sz="2400" b="1" spc="50" dirty="0">
                <a:ln w="0"/>
                <a:solidFill>
                  <a:schemeClr val="bg1"/>
                </a:solidFill>
                <a:effectLst>
                  <a:innerShdw blurRad="63500" dist="50800" dir="13500000">
                    <a:srgbClr val="000000">
                      <a:alpha val="50000"/>
                    </a:srgbClr>
                  </a:innerShdw>
                </a:effectLst>
              </a:rPr>
              <a:t> üzerinde eklemeleri mümkün olduğunca öğrencilere yaptırın ve bunu fotoğraflarla belgelendirin. Projeler öğretmenlerin yapması için değil, öğrencilerin amaç ve davranışları kavraması için yapılmaktadır.</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Başka bir projeye girip, herhangi bir iş yapmayıp, sonra aynı projeyi farklı bir isimle kendinizin oluşturması yasak olmasa bile etik değildir. Proje demek özgünlük demektir.</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Bir yıl önce yaptığınız ve kalite etiketi aldığınız bir projeyi aynı isimle bir sonraki yıl tekrar açmanız halinde projede yeni olan ortaklar  haricindeki, eski ortaklar çalışsalar dahi kalite etiketi alamazlar. Sebebi aynı proje ismi ile aynı kişiye birden fazla kalite etiketi verilmemesidir. Bunun yerine yeni etkinliklerle farklı bir isimde yapılması daha uygundur.</a:t>
            </a:r>
          </a:p>
          <a:p>
            <a:pPr marL="514350" indent="-514350">
              <a:buFont typeface="Arial" panose="020B0604020202020204" pitchFamily="34" charset="0"/>
              <a:buChar char="•"/>
            </a:pPr>
            <a:r>
              <a:rPr lang="tr-TR" sz="2400" b="1" spc="50" dirty="0">
                <a:ln w="0"/>
                <a:solidFill>
                  <a:schemeClr val="bg1"/>
                </a:solidFill>
                <a:effectLst>
                  <a:innerShdw blurRad="63500" dist="50800" dir="13500000">
                    <a:srgbClr val="000000">
                      <a:alpha val="50000"/>
                    </a:srgbClr>
                  </a:innerShdw>
                </a:effectLst>
              </a:rPr>
              <a:t>Proje demek özgünlük demek demiştik, bu sebeple her yıl konusu aynı olan projeler yapmak da eksi değerdir. </a:t>
            </a:r>
          </a:p>
        </p:txBody>
      </p:sp>
    </p:spTree>
    <p:extLst>
      <p:ext uri="{BB962C8B-B14F-4D97-AF65-F5344CB8AC3E}">
        <p14:creationId xmlns:p14="http://schemas.microsoft.com/office/powerpoint/2010/main" val="96302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6927" y="1386563"/>
            <a:ext cx="4531451" cy="4084873"/>
          </a:xfrm>
          <a:prstGeom prst="rect">
            <a:avLst/>
          </a:prstGeom>
        </p:spPr>
      </p:pic>
      <p:sp>
        <p:nvSpPr>
          <p:cNvPr id="6" name="Dikdörtgen 5"/>
          <p:cNvSpPr/>
          <p:nvPr/>
        </p:nvSpPr>
        <p:spPr>
          <a:xfrm>
            <a:off x="404949" y="297479"/>
            <a:ext cx="6376035" cy="6124754"/>
          </a:xfrm>
          <a:prstGeom prst="rect">
            <a:avLst/>
          </a:prstGeom>
        </p:spPr>
        <p:txBody>
          <a:bodyPr wrap="square">
            <a:spAutoFit/>
          </a:bodyPr>
          <a:lstStyle/>
          <a:p>
            <a:pPr algn="just"/>
            <a:r>
              <a:rPr lang="tr-TR" sz="2800" b="1" spc="50" dirty="0" err="1">
                <a:ln w="0"/>
                <a:solidFill>
                  <a:schemeClr val="bg1">
                    <a:lumMod val="95000"/>
                    <a:lumOff val="5000"/>
                  </a:schemeClr>
                </a:solidFill>
                <a:effectLst>
                  <a:innerShdw blurRad="63500" dist="50800" dir="13500000">
                    <a:srgbClr val="000000">
                      <a:alpha val="50000"/>
                    </a:srgbClr>
                  </a:innerShdw>
                </a:effectLst>
              </a:rPr>
              <a:t>eTwinning</a:t>
            </a:r>
            <a:r>
              <a:rPr lang="tr-TR" sz="2800" b="1" spc="50" dirty="0">
                <a:ln w="0"/>
                <a:solidFill>
                  <a:schemeClr val="bg1">
                    <a:lumMod val="95000"/>
                    <a:lumOff val="5000"/>
                  </a:schemeClr>
                </a:solidFill>
                <a:effectLst>
                  <a:innerShdw blurRad="63500" dist="50800" dir="13500000">
                    <a:srgbClr val="000000">
                      <a:alpha val="50000"/>
                    </a:srgbClr>
                  </a:innerShdw>
                </a:effectLst>
              </a:rPr>
              <a:t> denildiğinde ilk arama yapanlar genellikle etwinning.net sitesine gitmekte, daha sonra da Facebook grubunu bulmaktadırlar. Facebook grubu aslında sadece bir sosyal paylaşım sitesi ve ulusal projelerde ortak bulma platformudur. Yani burada ortak ararlar ve zaman zaman da yaptıkları bir etkinlikleri paylaşırlar. Ancak burası projelerin yürüdüğü yer değildir. Burası duyuruların yapıldığı ve ortakların daha hızlı iletişim kurabildiği sosyal paylaşım platformudur.</a:t>
            </a:r>
          </a:p>
        </p:txBody>
      </p:sp>
    </p:spTree>
    <p:extLst>
      <p:ext uri="{BB962C8B-B14F-4D97-AF65-F5344CB8AC3E}">
        <p14:creationId xmlns:p14="http://schemas.microsoft.com/office/powerpoint/2010/main" val="496321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04949" y="297479"/>
            <a:ext cx="11377748" cy="1815882"/>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Asıl proje platformu burasıdır. Yani etwinning.net. Öncelikle buraya üye olmanız gerekmektedir. Altta ilk resimde oturum aç veya kaydol sekmesine tıklanır ve sayfa açıldığında kırmızı okla görülen yerden kayıt olma sayfasına gidilir.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46" y="2334713"/>
            <a:ext cx="6721508" cy="3739515"/>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5585" y="2329070"/>
            <a:ext cx="2620979" cy="3745158"/>
          </a:xfrm>
          <a:prstGeom prst="rect">
            <a:avLst/>
          </a:prstGeom>
        </p:spPr>
      </p:pic>
      <p:sp>
        <p:nvSpPr>
          <p:cNvPr id="5" name="Yuvarlatılmış Dikdörtgen 4"/>
          <p:cNvSpPr/>
          <p:nvPr/>
        </p:nvSpPr>
        <p:spPr>
          <a:xfrm>
            <a:off x="9280910" y="5669280"/>
            <a:ext cx="1332411" cy="287383"/>
          </a:xfrm>
          <a:prstGeom prst="roundRect">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
        <p:nvSpPr>
          <p:cNvPr id="7" name="Sağ Ok 6"/>
          <p:cNvSpPr/>
          <p:nvPr/>
        </p:nvSpPr>
        <p:spPr>
          <a:xfrm rot="2374854">
            <a:off x="8124722" y="4976215"/>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a:off x="4852851" y="2329070"/>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9968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87384" y="428107"/>
            <a:ext cx="6376035" cy="4401205"/>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Bu bölümdeki tüm sekmeleri doğru eksiksiz olarak işaretleyip en altta gizlilik beyanı yazan kısmı işaretlediğiniz anda hemen altında Teslim et butonu görünecektir. Ona tıklayarak işlemi bitirin.</a:t>
            </a:r>
          </a:p>
          <a:p>
            <a:pPr algn="just"/>
            <a:endParaRPr lang="tr-TR" sz="2800" b="1" spc="50" dirty="0">
              <a:ln w="0"/>
              <a:solidFill>
                <a:schemeClr val="bg1"/>
              </a:solidFill>
              <a:effectLst>
                <a:innerShdw blurRad="63500" dist="50800" dir="13500000">
                  <a:srgbClr val="000000">
                    <a:alpha val="50000"/>
                  </a:srgbClr>
                </a:innerShdw>
              </a:effectLst>
            </a:endParaRPr>
          </a:p>
          <a:p>
            <a:pPr algn="just"/>
            <a:r>
              <a:rPr lang="tr-TR" sz="2800" b="1" spc="50" dirty="0">
                <a:ln w="0"/>
                <a:solidFill>
                  <a:schemeClr val="bg1"/>
                </a:solidFill>
                <a:effectLst>
                  <a:innerShdw blurRad="63500" dist="50800" dir="13500000">
                    <a:srgbClr val="000000">
                      <a:alpha val="50000"/>
                    </a:srgbClr>
                  </a:innerShdw>
                </a:effectLst>
              </a:rPr>
              <a:t>Mail adresinize bakın ve gelen maildeki linke tıklayarak, sizden istenen diğer bilgileri de doldurun.</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0984" y="716008"/>
            <a:ext cx="4991100" cy="5086350"/>
          </a:xfrm>
          <a:prstGeom prst="rect">
            <a:avLst/>
          </a:prstGeom>
        </p:spPr>
      </p:pic>
      <p:sp>
        <p:nvSpPr>
          <p:cNvPr id="5" name="Sağ Ok 4"/>
          <p:cNvSpPr/>
          <p:nvPr/>
        </p:nvSpPr>
        <p:spPr>
          <a:xfrm>
            <a:off x="5806439" y="5072270"/>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723741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254034" y="114598"/>
            <a:ext cx="9588137" cy="6555641"/>
          </a:xfrm>
          <a:prstGeom prst="rect">
            <a:avLst/>
          </a:prstGeom>
        </p:spPr>
        <p:txBody>
          <a:bodyPr wrap="square">
            <a:spAutoFit/>
          </a:bodyPr>
          <a:lstStyle/>
          <a:p>
            <a:pPr algn="just"/>
            <a:r>
              <a:rPr lang="tr-TR" sz="2700" b="1" spc="50" dirty="0">
                <a:ln w="0"/>
                <a:solidFill>
                  <a:schemeClr val="bg1"/>
                </a:solidFill>
                <a:effectLst>
                  <a:innerShdw blurRad="63500" dist="50800" dir="13500000">
                    <a:srgbClr val="000000">
                      <a:alpha val="50000"/>
                    </a:srgbClr>
                  </a:innerShdw>
                </a:effectLst>
              </a:rPr>
              <a:t>Tüm bu işlemler tamamlandıktan sonra, hesabınızın aktive olabilmesi için ;</a:t>
            </a:r>
          </a:p>
          <a:p>
            <a:pPr algn="just"/>
            <a:endParaRPr lang="tr-TR" sz="2700" b="1" spc="50" dirty="0">
              <a:ln w="0"/>
              <a:solidFill>
                <a:schemeClr val="bg1"/>
              </a:solidFill>
              <a:effectLst>
                <a:innerShdw blurRad="63500" dist="50800" dir="13500000">
                  <a:srgbClr val="000000">
                    <a:alpha val="50000"/>
                  </a:srgbClr>
                </a:innerShdw>
              </a:effectLst>
            </a:endParaRPr>
          </a:p>
          <a:p>
            <a:pPr algn="just"/>
            <a:r>
              <a:rPr lang="tr-TR" sz="2700" b="1" spc="50" dirty="0">
                <a:ln w="0"/>
                <a:solidFill>
                  <a:schemeClr val="bg1"/>
                </a:solidFill>
                <a:effectLst>
                  <a:innerShdw blurRad="63500" dist="50800" dir="13500000">
                    <a:srgbClr val="000000">
                      <a:alpha val="50000"/>
                    </a:srgbClr>
                  </a:innerShdw>
                </a:effectLst>
              </a:rPr>
              <a:t>tretwinning@gmail.com</a:t>
            </a:r>
          </a:p>
          <a:p>
            <a:pPr algn="just"/>
            <a:endParaRPr lang="tr-TR" sz="2700" b="1" spc="50" dirty="0">
              <a:ln w="0"/>
              <a:solidFill>
                <a:schemeClr val="bg1"/>
              </a:solidFill>
              <a:effectLst>
                <a:innerShdw blurRad="63500" dist="50800" dir="13500000">
                  <a:srgbClr val="000000">
                    <a:alpha val="50000"/>
                  </a:srgbClr>
                </a:innerShdw>
              </a:effectLst>
            </a:endParaRPr>
          </a:p>
          <a:p>
            <a:pPr algn="just"/>
            <a:r>
              <a:rPr lang="tr-TR" sz="2700" b="1" spc="50" dirty="0">
                <a:ln w="0"/>
                <a:solidFill>
                  <a:schemeClr val="bg1"/>
                </a:solidFill>
                <a:effectLst>
                  <a:innerShdw blurRad="63500" dist="50800" dir="13500000">
                    <a:srgbClr val="000000">
                      <a:alpha val="50000"/>
                    </a:srgbClr>
                  </a:innerShdw>
                </a:effectLst>
              </a:rPr>
              <a:t>Mail adresine Adınız- Soyadınız, Görev yaptığınız İl, İlçe ve okul bilgilerinizi, ayrıca TC Kimlik Numaranız ve Branşınızı da yazarak, ‘eTwinning.net sitesindeki hesabımın aktive edilmesini rica ediyorum.’ Şeklinde bir mail atın. </a:t>
            </a:r>
          </a:p>
          <a:p>
            <a:pPr algn="just"/>
            <a:endParaRPr lang="tr-TR" sz="2700" b="1" spc="50" dirty="0">
              <a:ln w="0"/>
              <a:solidFill>
                <a:schemeClr val="bg1"/>
              </a:solidFill>
              <a:effectLst>
                <a:innerShdw blurRad="63500" dist="50800" dir="13500000">
                  <a:srgbClr val="000000">
                    <a:alpha val="50000"/>
                  </a:srgbClr>
                </a:innerShdw>
              </a:effectLst>
            </a:endParaRPr>
          </a:p>
          <a:p>
            <a:pPr algn="just"/>
            <a:r>
              <a:rPr lang="tr-TR" sz="2700" b="1" spc="50" dirty="0">
                <a:ln w="0"/>
                <a:solidFill>
                  <a:schemeClr val="bg1"/>
                </a:solidFill>
                <a:effectLst>
                  <a:innerShdw blurRad="63500" dist="50800" dir="13500000">
                    <a:srgbClr val="000000">
                      <a:alpha val="50000"/>
                    </a:srgbClr>
                  </a:innerShdw>
                </a:effectLst>
              </a:rPr>
              <a:t>Bilgileriniz incelendikten en geç 2-3 gün içerisinde hesabınız tam olarak aktive edilecektir.</a:t>
            </a:r>
          </a:p>
          <a:p>
            <a:pPr algn="just"/>
            <a:r>
              <a:rPr lang="tr-TR" sz="2700" b="1" spc="50" dirty="0">
                <a:ln w="0"/>
                <a:solidFill>
                  <a:schemeClr val="bg1"/>
                </a:solidFill>
                <a:effectLst>
                  <a:innerShdw blurRad="63500" dist="50800" dir="13500000">
                    <a:srgbClr val="000000">
                      <a:alpha val="50000"/>
                    </a:srgbClr>
                  </a:innerShdw>
                </a:effectLst>
              </a:rPr>
              <a:t>Neden bu kadar çok onay gerekiyor derseniz, Platform sadece öğretmen ve öğrenciler içindir ve sizin öğretmen olup olmadığınız güvenlik açısından incelenmektedir.</a:t>
            </a:r>
          </a:p>
        </p:txBody>
      </p:sp>
    </p:spTree>
    <p:extLst>
      <p:ext uri="{BB962C8B-B14F-4D97-AF65-F5344CB8AC3E}">
        <p14:creationId xmlns:p14="http://schemas.microsoft.com/office/powerpoint/2010/main" val="1040681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87384" y="428107"/>
            <a:ext cx="10763793" cy="6124754"/>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Zamanı geldi hesabınız aktif oldu. Şimdi ne yapacaksınız ?</a:t>
            </a:r>
          </a:p>
          <a:p>
            <a:pPr algn="just"/>
            <a:endParaRPr lang="tr-TR" sz="2800" b="1" spc="50" dirty="0">
              <a:ln w="0"/>
              <a:solidFill>
                <a:schemeClr val="bg1"/>
              </a:solidFill>
              <a:effectLst>
                <a:innerShdw blurRad="63500" dist="50800" dir="13500000">
                  <a:srgbClr val="000000">
                    <a:alpha val="50000"/>
                  </a:srgbClr>
                </a:innerShdw>
              </a:effectLst>
            </a:endParaRPr>
          </a:p>
          <a:p>
            <a:pPr algn="just"/>
            <a:r>
              <a:rPr lang="tr-TR" sz="2800" b="1" spc="50" dirty="0">
                <a:ln w="0"/>
                <a:solidFill>
                  <a:schemeClr val="bg1"/>
                </a:solidFill>
                <a:effectLst>
                  <a:innerShdw blurRad="63500" dist="50800" dir="13500000">
                    <a:srgbClr val="000000">
                      <a:alpha val="50000"/>
                    </a:srgbClr>
                  </a:innerShdw>
                </a:effectLst>
              </a:rPr>
              <a:t>Tabii ki bir projeye dahil olmanız gerekmektedir. Bunun için en </a:t>
            </a:r>
            <a:r>
              <a:rPr lang="tr-TR" sz="2800" b="1" spc="50" dirty="0" err="1">
                <a:ln w="0"/>
                <a:solidFill>
                  <a:schemeClr val="bg1"/>
                </a:solidFill>
                <a:effectLst>
                  <a:innerShdw blurRad="63500" dist="50800" dir="13500000">
                    <a:srgbClr val="000000">
                      <a:alpha val="50000"/>
                    </a:srgbClr>
                  </a:innerShdw>
                </a:effectLst>
              </a:rPr>
              <a:t>ugyun</a:t>
            </a:r>
            <a:r>
              <a:rPr lang="tr-TR" sz="2800" b="1" spc="50" dirty="0">
                <a:ln w="0"/>
                <a:solidFill>
                  <a:schemeClr val="bg1"/>
                </a:solidFill>
                <a:effectLst>
                  <a:innerShdw blurRad="63500" dist="50800" dir="13500000">
                    <a:srgbClr val="000000">
                      <a:alpha val="50000"/>
                    </a:srgbClr>
                  </a:innerShdw>
                </a:effectLst>
              </a:rPr>
              <a:t> zaman Ağustos ayı ortasından itibaren </a:t>
            </a:r>
            <a:r>
              <a:rPr lang="tr-TR" sz="2800" b="1" spc="50" dirty="0" err="1">
                <a:ln w="0"/>
                <a:solidFill>
                  <a:schemeClr val="bg1"/>
                </a:solidFill>
                <a:effectLst>
                  <a:innerShdw blurRad="63500" dist="50800" dir="13500000">
                    <a:srgbClr val="000000">
                      <a:alpha val="50000"/>
                    </a:srgbClr>
                  </a:innerShdw>
                </a:effectLst>
              </a:rPr>
              <a:t>eTwinning</a:t>
            </a:r>
            <a:r>
              <a:rPr lang="tr-TR" sz="2800" b="1" spc="50" dirty="0">
                <a:ln w="0"/>
                <a:solidFill>
                  <a:schemeClr val="bg1"/>
                </a:solidFill>
                <a:effectLst>
                  <a:innerShdw blurRad="63500" dist="50800" dir="13500000">
                    <a:srgbClr val="000000">
                      <a:alpha val="50000"/>
                    </a:srgbClr>
                  </a:innerShdw>
                </a:effectLst>
              </a:rPr>
              <a:t> Türkiye Facebook hesabını takip etmektir. Çünkü genelde projeler eylül ayı gibi başlar ve tüm yıl sürer. Dönemlik projeler de vardır tabii ki, bunları da değerlendirebilirsiniz. </a:t>
            </a:r>
          </a:p>
          <a:p>
            <a:pPr algn="just"/>
            <a:endParaRPr lang="tr-TR" sz="2800" b="1" spc="50" dirty="0">
              <a:ln w="0"/>
              <a:solidFill>
                <a:schemeClr val="bg1"/>
              </a:solidFill>
              <a:effectLst>
                <a:innerShdw blurRad="63500" dist="50800" dir="13500000">
                  <a:srgbClr val="000000">
                    <a:alpha val="50000"/>
                  </a:srgbClr>
                </a:innerShdw>
              </a:effectLst>
            </a:endParaRPr>
          </a:p>
          <a:p>
            <a:pPr algn="just"/>
            <a:r>
              <a:rPr lang="tr-TR" sz="2800" b="1" spc="50" dirty="0">
                <a:ln w="0"/>
                <a:solidFill>
                  <a:schemeClr val="bg1"/>
                </a:solidFill>
                <a:effectLst>
                  <a:innerShdw blurRad="63500" dist="50800" dir="13500000">
                    <a:srgbClr val="000000">
                      <a:alpha val="50000"/>
                    </a:srgbClr>
                  </a:innerShdw>
                </a:effectLst>
              </a:rPr>
              <a:t>Tavsiyem ilk yılınızda Ulusal Proje yapın ve en azından deneyimli bir proje kurucusu ile ortaklık kurun. Ancak yeni başlasa dahi tüm işleyişi bilen ve kendini geliştirmiş Proje kurucuları da vardır. Onlarla da ortaklık kurabilirsiniz. Facebook üzerinden uygun proje buldunuz, kurucu ile irtibata geçin ve onun sizi projesine alması kesinleştiği zaman tekrar etwinning.net sitesine gidin.</a:t>
            </a:r>
          </a:p>
        </p:txBody>
      </p:sp>
    </p:spTree>
    <p:extLst>
      <p:ext uri="{BB962C8B-B14F-4D97-AF65-F5344CB8AC3E}">
        <p14:creationId xmlns:p14="http://schemas.microsoft.com/office/powerpoint/2010/main" val="4232440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87384" y="428107"/>
            <a:ext cx="11051176" cy="954107"/>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İlk olarak </a:t>
            </a:r>
            <a:r>
              <a:rPr lang="tr-TR" sz="2800" b="1" spc="50" dirty="0" err="1">
                <a:ln w="0"/>
                <a:solidFill>
                  <a:schemeClr val="bg1"/>
                </a:solidFill>
                <a:effectLst>
                  <a:innerShdw blurRad="63500" dist="50800" dir="13500000">
                    <a:srgbClr val="000000">
                      <a:alpha val="50000"/>
                    </a:srgbClr>
                  </a:innerShdw>
                </a:effectLst>
              </a:rPr>
              <a:t>etwinning</a:t>
            </a:r>
            <a:r>
              <a:rPr lang="tr-TR" sz="2800" b="1" spc="50" dirty="0">
                <a:ln w="0"/>
                <a:solidFill>
                  <a:schemeClr val="bg1"/>
                </a:solidFill>
                <a:effectLst>
                  <a:innerShdw blurRad="63500" dist="50800" dir="13500000">
                    <a:srgbClr val="000000">
                      <a:alpha val="50000"/>
                    </a:srgbClr>
                  </a:innerShdw>
                </a:effectLst>
              </a:rPr>
              <a:t> </a:t>
            </a:r>
            <a:r>
              <a:rPr lang="tr-TR" sz="2800" b="1" spc="50" dirty="0" err="1">
                <a:ln w="0"/>
                <a:solidFill>
                  <a:schemeClr val="bg1"/>
                </a:solidFill>
                <a:effectLst>
                  <a:innerShdw blurRad="63500" dist="50800" dir="13500000">
                    <a:srgbClr val="000000">
                      <a:alpha val="50000"/>
                    </a:srgbClr>
                  </a:innerShdw>
                </a:effectLst>
              </a:rPr>
              <a:t>live</a:t>
            </a:r>
            <a:r>
              <a:rPr lang="tr-TR" sz="2800" b="1" spc="50" dirty="0">
                <a:ln w="0"/>
                <a:solidFill>
                  <a:schemeClr val="bg1"/>
                </a:solidFill>
                <a:effectLst>
                  <a:innerShdw blurRad="63500" dist="50800" dir="13500000">
                    <a:srgbClr val="000000">
                      <a:alpha val="50000"/>
                    </a:srgbClr>
                  </a:innerShdw>
                </a:effectLst>
              </a:rPr>
              <a:t> sayfasını, sonra kişiler sayfasına tıklayın. Ve Proje kurucunuzun adını aratarak, isminin üstüne tıklayın.</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3989" y="1797607"/>
            <a:ext cx="8943975" cy="4819650"/>
          </a:xfrm>
          <a:prstGeom prst="rect">
            <a:avLst/>
          </a:prstGeom>
        </p:spPr>
      </p:pic>
      <p:sp>
        <p:nvSpPr>
          <p:cNvPr id="7" name="Sağ Ok 6"/>
          <p:cNvSpPr/>
          <p:nvPr/>
        </p:nvSpPr>
        <p:spPr>
          <a:xfrm rot="19491651">
            <a:off x="1637679" y="2381322"/>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rot="19491651">
            <a:off x="2148706" y="3484828"/>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2">
                    <a:lumMod val="60000"/>
                    <a:lumOff val="40000"/>
                  </a:schemeClr>
                </a:solidFill>
              </a:ln>
              <a:solidFill>
                <a:srgbClr val="0070C0"/>
              </a:solidFill>
            </a:endParaRPr>
          </a:p>
        </p:txBody>
      </p:sp>
      <p:sp>
        <p:nvSpPr>
          <p:cNvPr id="9" name="Sağ Ok 8"/>
          <p:cNvSpPr/>
          <p:nvPr/>
        </p:nvSpPr>
        <p:spPr>
          <a:xfrm rot="5400000">
            <a:off x="6481220" y="3484828"/>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2">
                    <a:lumMod val="60000"/>
                    <a:lumOff val="40000"/>
                  </a:schemeClr>
                </a:solidFill>
              </a:ln>
              <a:solidFill>
                <a:srgbClr val="0070C0"/>
              </a:solidFill>
            </a:endParaRPr>
          </a:p>
        </p:txBody>
      </p:sp>
      <p:sp>
        <p:nvSpPr>
          <p:cNvPr id="4" name="Dikdörtgen 3"/>
          <p:cNvSpPr/>
          <p:nvPr/>
        </p:nvSpPr>
        <p:spPr>
          <a:xfrm>
            <a:off x="5055962" y="4456500"/>
            <a:ext cx="3755228"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tr-TR" sz="2400" b="1" dirty="0">
                <a:ln/>
                <a:solidFill>
                  <a:schemeClr val="accent3"/>
                </a:solidFill>
              </a:rPr>
              <a:t>Burada kişiyi aratın</a:t>
            </a:r>
          </a:p>
        </p:txBody>
      </p:sp>
    </p:spTree>
    <p:extLst>
      <p:ext uri="{BB962C8B-B14F-4D97-AF65-F5344CB8AC3E}">
        <p14:creationId xmlns:p14="http://schemas.microsoft.com/office/powerpoint/2010/main" val="2587018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87384" y="428107"/>
            <a:ext cx="11051176" cy="1384995"/>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Bağlantı Kurma İsteği Gönder butonuna tıklayın ve proje kurucunuzu bir nevi arkadaş olarak ekleyin. Daha sonra da ona bilgi verin ki sizi projeye davet etsin.</a:t>
            </a:r>
          </a:p>
        </p:txBody>
      </p:sp>
      <p:pic>
        <p:nvPicPr>
          <p:cNvPr id="4" name="Resim 3">
            <a:extLst>
              <a:ext uri="{FF2B5EF4-FFF2-40B4-BE49-F238E27FC236}">
                <a16:creationId xmlns:a16="http://schemas.microsoft.com/office/drawing/2014/main" id="{F9B730DF-767E-4415-B28C-ACCC5A5D4C3C}"/>
              </a:ext>
            </a:extLst>
          </p:cNvPr>
          <p:cNvPicPr>
            <a:picLocks noChangeAspect="1"/>
          </p:cNvPicPr>
          <p:nvPr/>
        </p:nvPicPr>
        <p:blipFill>
          <a:blip r:embed="rId2"/>
          <a:stretch>
            <a:fillRect/>
          </a:stretch>
        </p:blipFill>
        <p:spPr>
          <a:xfrm>
            <a:off x="2217160" y="2137519"/>
            <a:ext cx="6432867" cy="4449128"/>
          </a:xfrm>
          <a:prstGeom prst="rect">
            <a:avLst/>
          </a:prstGeom>
        </p:spPr>
      </p:pic>
      <p:sp>
        <p:nvSpPr>
          <p:cNvPr id="10" name="Sağ Ok 9"/>
          <p:cNvSpPr/>
          <p:nvPr/>
        </p:nvSpPr>
        <p:spPr>
          <a:xfrm rot="10800000">
            <a:off x="4813107" y="4247188"/>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2">
                    <a:lumMod val="60000"/>
                    <a:lumOff val="40000"/>
                  </a:schemeClr>
                </a:solidFill>
              </a:ln>
              <a:solidFill>
                <a:srgbClr val="0070C0"/>
              </a:solidFill>
            </a:endParaRPr>
          </a:p>
        </p:txBody>
      </p:sp>
    </p:spTree>
    <p:extLst>
      <p:ext uri="{BB962C8B-B14F-4D97-AF65-F5344CB8AC3E}">
        <p14:creationId xmlns:p14="http://schemas.microsoft.com/office/powerpoint/2010/main" val="4029745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1283834" y="1157176"/>
            <a:ext cx="9192577" cy="954107"/>
          </a:xfrm>
          <a:prstGeom prst="rect">
            <a:avLst/>
          </a:prstGeom>
        </p:spPr>
        <p:txBody>
          <a:bodyPr wrap="square">
            <a:spAutoFit/>
          </a:bodyPr>
          <a:lstStyle/>
          <a:p>
            <a:pPr algn="just"/>
            <a:r>
              <a:rPr lang="tr-TR" sz="2800" b="1" spc="50" dirty="0">
                <a:ln w="0"/>
                <a:solidFill>
                  <a:schemeClr val="bg1"/>
                </a:solidFill>
                <a:effectLst>
                  <a:innerShdw blurRad="63500" dist="50800" dir="13500000">
                    <a:srgbClr val="000000">
                      <a:alpha val="50000"/>
                    </a:srgbClr>
                  </a:innerShdw>
                </a:effectLst>
              </a:rPr>
              <a:t>Proje kurucunuz size proje daveti gönderdiği zaman okla işaretli yere tıklayın ve orada proje davetini kabul edin. </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3834" y="3395934"/>
            <a:ext cx="9058275" cy="1743075"/>
          </a:xfrm>
          <a:prstGeom prst="rect">
            <a:avLst/>
          </a:prstGeom>
        </p:spPr>
      </p:pic>
      <p:sp>
        <p:nvSpPr>
          <p:cNvPr id="7" name="Sağ Ok 6"/>
          <p:cNvSpPr/>
          <p:nvPr/>
        </p:nvSpPr>
        <p:spPr>
          <a:xfrm rot="5400000">
            <a:off x="9041539" y="2991856"/>
            <a:ext cx="1240972" cy="33626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ln>
                <a:solidFill>
                  <a:schemeClr val="bg2">
                    <a:lumMod val="60000"/>
                    <a:lumOff val="40000"/>
                  </a:schemeClr>
                </a:solidFill>
              </a:ln>
              <a:solidFill>
                <a:srgbClr val="0070C0"/>
              </a:solidFill>
            </a:endParaRPr>
          </a:p>
        </p:txBody>
      </p:sp>
    </p:spTree>
    <p:extLst>
      <p:ext uri="{BB962C8B-B14F-4D97-AF65-F5344CB8AC3E}">
        <p14:creationId xmlns:p14="http://schemas.microsoft.com/office/powerpoint/2010/main" val="38988510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